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aret Ultra-Bold" charset="1" panose="00000000000000000000"/>
      <p:regular r:id="rId13"/>
    </p:embeddedFont>
    <p:embeddedFont>
      <p:font typeface="Garet" charset="1" panose="00000000000000000000"/>
      <p:regular r:id="rId14"/>
    </p:embeddedFont>
    <p:embeddedFont>
      <p:font typeface="Fira Sans Ultra-Bold" charset="1" panose="020B0903050000020004"/>
      <p:regular r:id="rId15"/>
    </p:embeddedFont>
    <p:embeddedFont>
      <p:font typeface="Sarala" charset="1" panose="00000500000000000000"/>
      <p:regular r:id="rId16"/>
    </p:embeddedFont>
    <p:embeddedFont>
      <p:font typeface="Mukta Vaani Regular" charset="1" panose="020B0000000000000000"/>
      <p:regular r:id="rId17"/>
    </p:embeddedFont>
    <p:embeddedFont>
      <p:font typeface="Mukta Vaani Regular Bold" charset="1" panose="020B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gif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6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96019" y="-4562273"/>
            <a:ext cx="18480113" cy="18526429"/>
          </a:xfrm>
          <a:custGeom>
            <a:avLst/>
            <a:gdLst/>
            <a:ahLst/>
            <a:cxnLst/>
            <a:rect r="r" b="b" t="t" l="l"/>
            <a:pathLst>
              <a:path h="18526429" w="18480113">
                <a:moveTo>
                  <a:pt x="0" y="0"/>
                </a:moveTo>
                <a:lnTo>
                  <a:pt x="18480112" y="0"/>
                </a:lnTo>
                <a:lnTo>
                  <a:pt x="18480112" y="18526429"/>
                </a:lnTo>
                <a:lnTo>
                  <a:pt x="0" y="1852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2870" t="48842" r="0" b="1157"/>
          <a:stretch>
            <a:fillRect/>
          </a:stretch>
        </p:blipFill>
        <p:spPr>
          <a:xfrm flipH="false" flipV="false" rot="0">
            <a:off x="10998729" y="4857750"/>
            <a:ext cx="7289271" cy="54292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091626"/>
            <a:ext cx="17259300" cy="177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97"/>
              </a:lnSpc>
            </a:pPr>
            <a:r>
              <a:rPr lang="en-US" sz="12543" b="true">
                <a:solidFill>
                  <a:srgbClr val="444444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Doctor’s assistant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7362" y="5227390"/>
            <a:ext cx="9970029" cy="30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2"/>
              </a:lnSpc>
              <a:spcBef>
                <a:spcPct val="0"/>
              </a:spcBef>
            </a:pPr>
            <a:r>
              <a:rPr lang="en-US" sz="3480" spc="261">
                <a:solidFill>
                  <a:srgbClr val="444444"/>
                </a:solidFill>
                <a:latin typeface="Garet"/>
                <a:ea typeface="Garet"/>
                <a:cs typeface="Garet"/>
                <a:sym typeface="Garet"/>
              </a:rPr>
              <a:t>Transforming the healthcare landscape through advanced Al automation, enhancing patient care, and streamlining medical processes for better outcomes.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81949" y="-1640186"/>
            <a:ext cx="4448140" cy="462816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769295" y="8244312"/>
            <a:ext cx="4448140" cy="46281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66066" y="1485796"/>
            <a:ext cx="1081608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doctor’s assistant 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47453" y="3200564"/>
            <a:ext cx="10593872" cy="450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efficient case documentation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patient data retrieval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instant patient history access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workload reduction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faster patient care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enhanced efficiency</a:t>
            </a:r>
          </a:p>
          <a:p>
            <a:pPr algn="l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sz="3696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workload reduction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45753" b="73830"/>
          <a:stretch>
            <a:fillRect/>
          </a:stretch>
        </p:blipFill>
        <p:spPr>
          <a:xfrm flipH="true" flipV="false" rot="0">
            <a:off x="12325948" y="0"/>
            <a:ext cx="5962052" cy="28762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32870" t="48842" r="0" b="1157"/>
          <a:stretch>
            <a:fillRect/>
          </a:stretch>
        </p:blipFill>
        <p:spPr>
          <a:xfrm flipH="true" flipV="false" rot="0">
            <a:off x="-103023" y="4857750"/>
            <a:ext cx="7289271" cy="54292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8042" y="883834"/>
            <a:ext cx="3829853" cy="39848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96019" y="-4562273"/>
            <a:ext cx="18480113" cy="18526429"/>
          </a:xfrm>
          <a:custGeom>
            <a:avLst/>
            <a:gdLst/>
            <a:ahLst/>
            <a:cxnLst/>
            <a:rect r="r" b="b" t="t" l="l"/>
            <a:pathLst>
              <a:path h="18526429" w="18480113">
                <a:moveTo>
                  <a:pt x="0" y="0"/>
                </a:moveTo>
                <a:lnTo>
                  <a:pt x="18480112" y="0"/>
                </a:lnTo>
                <a:lnTo>
                  <a:pt x="18480112" y="18526429"/>
                </a:lnTo>
                <a:lnTo>
                  <a:pt x="0" y="18526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513245"/>
            <a:ext cx="3915577" cy="4745055"/>
            <a:chOff x="0" y="0"/>
            <a:chExt cx="1031263" cy="1249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6A7C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031263" cy="1297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42048" y="4513245"/>
            <a:ext cx="3915577" cy="4745055"/>
            <a:chOff x="0" y="0"/>
            <a:chExt cx="1031263" cy="12497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6A7C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31263" cy="1297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1035" y="4706420"/>
            <a:ext cx="3011422" cy="1401139"/>
            <a:chOff x="0" y="0"/>
            <a:chExt cx="793132" cy="3690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3132" cy="369024"/>
            </a:xfrm>
            <a:custGeom>
              <a:avLst/>
              <a:gdLst/>
              <a:ahLst/>
              <a:cxnLst/>
              <a:rect r="r" b="b" t="t" l="l"/>
              <a:pathLst>
                <a:path h="369024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369024"/>
                  </a:lnTo>
                  <a:lnTo>
                    <a:pt x="0" y="369024"/>
                  </a:lnTo>
                  <a:close/>
                </a:path>
              </a:pathLst>
            </a:custGeom>
            <a:solidFill>
              <a:srgbClr val="9754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93132" cy="4356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Sarala"/>
                  <a:ea typeface="Sarala"/>
                  <a:cs typeface="Sarala"/>
                  <a:sym typeface="Sarala"/>
                </a:rPr>
                <a:t>Front end development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82437" y="4706420"/>
            <a:ext cx="2973508" cy="1401139"/>
            <a:chOff x="0" y="0"/>
            <a:chExt cx="783146" cy="3690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3146" cy="369024"/>
            </a:xfrm>
            <a:custGeom>
              <a:avLst/>
              <a:gdLst/>
              <a:ahLst/>
              <a:cxnLst/>
              <a:rect r="r" b="b" t="t" l="l"/>
              <a:pathLst>
                <a:path h="369024" w="783146">
                  <a:moveTo>
                    <a:pt x="0" y="0"/>
                  </a:moveTo>
                  <a:lnTo>
                    <a:pt x="783146" y="0"/>
                  </a:lnTo>
                  <a:lnTo>
                    <a:pt x="783146" y="369024"/>
                  </a:lnTo>
                  <a:lnTo>
                    <a:pt x="0" y="369024"/>
                  </a:lnTo>
                  <a:close/>
                </a:path>
              </a:pathLst>
            </a:custGeom>
            <a:solidFill>
              <a:srgbClr val="9754F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83146" cy="41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90540" y="6508171"/>
            <a:ext cx="3791896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utilize HTML and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CSS for an intutive user interface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 for doctors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75704" y="6508171"/>
            <a:ext cx="3791896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employs flask to manage API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 request and data 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44277" y="4749211"/>
            <a:ext cx="2355559" cy="118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5"/>
              </a:lnSpc>
            </a:pPr>
            <a:r>
              <a:rPr lang="en-US" sz="3453">
                <a:solidFill>
                  <a:srgbClr val="E3E2E0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backend</a:t>
            </a:r>
          </a:p>
          <a:p>
            <a:pPr algn="l">
              <a:lnSpc>
                <a:spcPts val="4835"/>
              </a:lnSpc>
            </a:pPr>
            <a:r>
              <a:rPr lang="en-US" sz="3453" b="true">
                <a:solidFill>
                  <a:srgbClr val="E3E2E0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 </a:t>
            </a:r>
            <a:r>
              <a:rPr lang="en-US" sz="3453">
                <a:solidFill>
                  <a:srgbClr val="E3E2E0"/>
                </a:solidFill>
                <a:latin typeface="Mukta Vaani Regular"/>
                <a:ea typeface="Mukta Vaani Regular"/>
                <a:cs typeface="Mukta Vaani Regular"/>
                <a:sym typeface="Mukta Vaani Regular"/>
              </a:rPr>
              <a:t>framework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562875" y="4513245"/>
            <a:ext cx="3915577" cy="4745055"/>
            <a:chOff x="0" y="0"/>
            <a:chExt cx="1031263" cy="12497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6A7CF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31263" cy="1297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60870" y="4706420"/>
            <a:ext cx="3011422" cy="1401139"/>
            <a:chOff x="0" y="0"/>
            <a:chExt cx="793132" cy="36902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3132" cy="369024"/>
            </a:xfrm>
            <a:custGeom>
              <a:avLst/>
              <a:gdLst/>
              <a:ahLst/>
              <a:cxnLst/>
              <a:rect r="r" b="b" t="t" l="l"/>
              <a:pathLst>
                <a:path h="369024" w="793132">
                  <a:moveTo>
                    <a:pt x="0" y="0"/>
                  </a:moveTo>
                  <a:lnTo>
                    <a:pt x="793132" y="0"/>
                  </a:lnTo>
                  <a:lnTo>
                    <a:pt x="793132" y="369024"/>
                  </a:lnTo>
                  <a:lnTo>
                    <a:pt x="0" y="369024"/>
                  </a:lnTo>
                  <a:close/>
                </a:path>
              </a:pathLst>
            </a:custGeom>
            <a:solidFill>
              <a:srgbClr val="9754F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93132" cy="41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717577" y="6508171"/>
            <a:ext cx="3137493" cy="215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uses mongoDB to securly store and manage patient records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62875" y="4823455"/>
            <a:ext cx="2733112" cy="122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 b="true">
                <a:solidFill>
                  <a:srgbClr val="E3E2E0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database </a:t>
            </a:r>
          </a:p>
          <a:p>
            <a:pPr algn="l">
              <a:lnSpc>
                <a:spcPts val="4901"/>
              </a:lnSpc>
            </a:pPr>
            <a:r>
              <a:rPr lang="en-US" sz="3500" b="true">
                <a:solidFill>
                  <a:srgbClr val="E3E2E0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management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773728" y="4513245"/>
            <a:ext cx="3915577" cy="4745055"/>
            <a:chOff x="0" y="0"/>
            <a:chExt cx="1031263" cy="12497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1263" cy="1249726"/>
            </a:xfrm>
            <a:custGeom>
              <a:avLst/>
              <a:gdLst/>
              <a:ahLst/>
              <a:cxnLst/>
              <a:rect r="r" b="b" t="t" l="l"/>
              <a:pathLst>
                <a:path h="1249726" w="1031263">
                  <a:moveTo>
                    <a:pt x="0" y="0"/>
                  </a:moveTo>
                  <a:lnTo>
                    <a:pt x="1031263" y="0"/>
                  </a:lnTo>
                  <a:lnTo>
                    <a:pt x="1031263" y="1249726"/>
                  </a:lnTo>
                  <a:lnTo>
                    <a:pt x="0" y="1249726"/>
                  </a:lnTo>
                  <a:close/>
                </a:path>
              </a:pathLst>
            </a:custGeom>
            <a:solidFill>
              <a:srgbClr val="6A7CF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31263" cy="1297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478453" y="4645359"/>
            <a:ext cx="3493417" cy="1671711"/>
            <a:chOff x="0" y="0"/>
            <a:chExt cx="920077" cy="44028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20077" cy="440286"/>
            </a:xfrm>
            <a:custGeom>
              <a:avLst/>
              <a:gdLst/>
              <a:ahLst/>
              <a:cxnLst/>
              <a:rect r="r" b="b" t="t" l="l"/>
              <a:pathLst>
                <a:path h="440286" w="920077">
                  <a:moveTo>
                    <a:pt x="0" y="0"/>
                  </a:moveTo>
                  <a:lnTo>
                    <a:pt x="920077" y="0"/>
                  </a:lnTo>
                  <a:lnTo>
                    <a:pt x="920077" y="440286"/>
                  </a:lnTo>
                  <a:lnTo>
                    <a:pt x="0" y="440286"/>
                  </a:lnTo>
                  <a:close/>
                </a:path>
              </a:pathLst>
            </a:custGeom>
            <a:solidFill>
              <a:srgbClr val="9754F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20077" cy="487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907251" y="6250395"/>
            <a:ext cx="3997167" cy="265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3007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visual representation</a:t>
            </a:r>
          </a:p>
          <a:p>
            <a:pPr algn="l">
              <a:lnSpc>
                <a:spcPts val="4210"/>
              </a:lnSpc>
            </a:pPr>
            <a:r>
              <a:rPr lang="en-US" sz="3007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 of interactions</a:t>
            </a:r>
          </a:p>
          <a:p>
            <a:pPr algn="l">
              <a:lnSpc>
                <a:spcPts val="4210"/>
              </a:lnSpc>
            </a:pPr>
            <a:r>
              <a:rPr lang="en-US" sz="3007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 between doctors,AI,database</a:t>
            </a:r>
          </a:p>
          <a:p>
            <a:pPr algn="l">
              <a:lnSpc>
                <a:spcPts val="4210"/>
              </a:lnSpc>
            </a:pPr>
            <a:r>
              <a:rPr lang="en-US" sz="3007">
                <a:solidFill>
                  <a:srgbClr val="E3E2E0"/>
                </a:solidFill>
                <a:latin typeface="Sarala"/>
                <a:ea typeface="Sarala"/>
                <a:cs typeface="Sarala"/>
                <a:sym typeface="Sarala"/>
              </a:rPr>
              <a:t>,and API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07251" y="4891746"/>
            <a:ext cx="2834450" cy="101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01" b="true">
                <a:solidFill>
                  <a:srgbClr val="E3E2E0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system interaction flow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3565" y="1158143"/>
            <a:ext cx="16330465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Key components of system</a:t>
            </a:r>
          </a:p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96795" y="2662333"/>
            <a:ext cx="13562324" cy="729722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20064"/>
            <a:ext cx="1226787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sz="80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Workflow steps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45753" b="73830"/>
          <a:stretch>
            <a:fillRect/>
          </a:stretch>
        </p:blipFill>
        <p:spPr>
          <a:xfrm flipH="true" flipV="false" rot="0">
            <a:off x="12325948" y="0"/>
            <a:ext cx="5962052" cy="2876262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245149" y="2399234"/>
            <a:ext cx="15460229" cy="7619629"/>
          </a:xfrm>
          <a:custGeom>
            <a:avLst/>
            <a:gdLst/>
            <a:ahLst/>
            <a:cxnLst/>
            <a:rect r="r" b="b" t="t" l="l"/>
            <a:pathLst>
              <a:path h="7619629" w="15460229">
                <a:moveTo>
                  <a:pt x="0" y="0"/>
                </a:moveTo>
                <a:lnTo>
                  <a:pt x="15460229" y="0"/>
                </a:lnTo>
                <a:lnTo>
                  <a:pt x="15460229" y="7619629"/>
                </a:lnTo>
                <a:lnTo>
                  <a:pt x="0" y="7619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8" r="0" b="-1852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62498" y="1495321"/>
            <a:ext cx="8219652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solution outline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63749" y="2854918"/>
            <a:ext cx="11817151" cy="640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1. Doctor logs into the system.</a:t>
            </a: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2. Searches for a patient using ID or name.</a:t>
            </a: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3. AI fetches patient details and answers queries.</a:t>
            </a:r>
          </a:p>
          <a:p>
            <a:pPr algn="l">
              <a:lnSpc>
                <a:spcPts val="5212"/>
              </a:lnSpc>
            </a:pP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4. Doctor updates notes, diagnoses, and prescriptions.</a:t>
            </a:r>
          </a:p>
          <a:p>
            <a:pPr algn="l">
              <a:lnSpc>
                <a:spcPts val="5212"/>
              </a:lnSpc>
            </a:pPr>
          </a:p>
          <a:p>
            <a:pPr algn="l">
              <a:lnSpc>
                <a:spcPts val="5212"/>
              </a:lnSpc>
            </a:pP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  <a:r>
              <a:rPr lang="en-US" sz="37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5. AI saves updated data back to MongoDB.</a:t>
            </a:r>
          </a:p>
          <a:p>
            <a:pPr algn="l">
              <a:lnSpc>
                <a:spcPts val="3952"/>
              </a:lnSpc>
            </a:pPr>
            <a:r>
              <a:rPr lang="en-US" sz="2823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 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45753" b="73830"/>
          <a:stretch>
            <a:fillRect/>
          </a:stretch>
        </p:blipFill>
        <p:spPr>
          <a:xfrm flipH="true" flipV="false" rot="0">
            <a:off x="12325948" y="0"/>
            <a:ext cx="5962052" cy="287626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32870" t="48842" r="0" b="1157"/>
          <a:stretch>
            <a:fillRect/>
          </a:stretch>
        </p:blipFill>
        <p:spPr>
          <a:xfrm flipH="true" flipV="false" rot="0">
            <a:off x="-103023" y="4857750"/>
            <a:ext cx="7289271" cy="54292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38042" y="883834"/>
            <a:ext cx="3829853" cy="39848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860" y="2074574"/>
            <a:ext cx="5971064" cy="88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6A7CF4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DATABASE MODEL--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4860" y="3413096"/>
            <a:ext cx="889352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171516"/>
                </a:solidFill>
                <a:latin typeface="Sarala"/>
                <a:ea typeface="Sarala"/>
                <a:cs typeface="Sarala"/>
                <a:sym typeface="Sarala"/>
              </a:rPr>
              <a:t>MONGODB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860" y="4497677"/>
            <a:ext cx="7922886" cy="79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9"/>
              </a:lnSpc>
            </a:pPr>
            <a:r>
              <a:rPr lang="en-US" sz="4699" b="true">
                <a:solidFill>
                  <a:srgbClr val="6A7CF4"/>
                </a:solidFill>
                <a:latin typeface="Mukta Vaani Regular Bold"/>
                <a:ea typeface="Mukta Vaani Regular Bold"/>
                <a:cs typeface="Mukta Vaani Regular Bold"/>
                <a:sym typeface="Mukta Vaani Regular Bold"/>
              </a:rPr>
              <a:t>IMPLIMENTATION --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5924" y="57150"/>
            <a:ext cx="695520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9"/>
              </a:lnSpc>
            </a:pPr>
            <a:r>
              <a:rPr lang="en-US" sz="7199" b="true">
                <a:solidFill>
                  <a:srgbClr val="9754F5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DATABASE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45753" b="73830"/>
          <a:stretch>
            <a:fillRect/>
          </a:stretch>
        </p:blipFill>
        <p:spPr>
          <a:xfrm flipH="true" flipV="false" rot="0">
            <a:off x="12325948" y="0"/>
            <a:ext cx="5962052" cy="287626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32870" t="48842" r="0" b="1157"/>
          <a:stretch>
            <a:fillRect/>
          </a:stretch>
        </p:blipFill>
        <p:spPr>
          <a:xfrm flipH="false" flipV="false" rot="0">
            <a:off x="10998729" y="4857750"/>
            <a:ext cx="7289271" cy="54292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13322" y="7009979"/>
            <a:ext cx="3526249" cy="20275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44860" y="5446092"/>
            <a:ext cx="8599140" cy="663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5"/>
              </a:lnSpc>
            </a:pPr>
            <a:r>
              <a:rPr lang="en-US" sz="3925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FORMAT USED  IN DATABASE IS -- </a:t>
            </a:r>
          </a:p>
          <a:p>
            <a:pPr algn="l">
              <a:lnSpc>
                <a:spcPts val="5495"/>
              </a:lnSpc>
            </a:pPr>
            <a:r>
              <a:rPr lang="en-US" sz="3925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PATIENT ID:</a:t>
            </a:r>
          </a:p>
          <a:p>
            <a:pPr algn="l">
              <a:lnSpc>
                <a:spcPts val="5968"/>
              </a:lnSpc>
            </a:pPr>
            <a:r>
              <a:rPr lang="en-US" sz="4263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NAME :</a:t>
            </a:r>
          </a:p>
          <a:p>
            <a:pPr algn="l">
              <a:lnSpc>
                <a:spcPts val="5968"/>
              </a:lnSpc>
            </a:pPr>
            <a:r>
              <a:rPr lang="en-US" sz="4263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AGE:</a:t>
            </a:r>
          </a:p>
          <a:p>
            <a:pPr algn="l">
              <a:lnSpc>
                <a:spcPts val="5968"/>
              </a:lnSpc>
            </a:pPr>
            <a:r>
              <a:rPr lang="en-US" sz="4263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MEDICAL HISTROY:</a:t>
            </a:r>
          </a:p>
          <a:p>
            <a:pPr algn="l">
              <a:lnSpc>
                <a:spcPts val="5968"/>
              </a:lnSpc>
            </a:pPr>
            <a:r>
              <a:rPr lang="en-US" sz="4263">
                <a:solidFill>
                  <a:srgbClr val="000000"/>
                </a:solidFill>
                <a:latin typeface="Sarala"/>
                <a:ea typeface="Sarala"/>
                <a:cs typeface="Sarala"/>
                <a:sym typeface="Sarala"/>
              </a:rPr>
              <a:t>CURRENT MEDICATIONS:</a:t>
            </a:r>
          </a:p>
          <a:p>
            <a:pPr algn="l">
              <a:lnSpc>
                <a:spcPts val="5968"/>
              </a:lnSpc>
            </a:pPr>
          </a:p>
          <a:p>
            <a:pPr algn="l">
              <a:lnSpc>
                <a:spcPts val="5968"/>
              </a:lnSpc>
            </a:pPr>
          </a:p>
          <a:p>
            <a:pPr algn="ctr">
              <a:lnSpc>
                <a:spcPts val="59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70312" y="4203057"/>
            <a:ext cx="14181744" cy="12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40"/>
              </a:lnSpc>
              <a:spcBef>
                <a:spcPct val="0"/>
              </a:spcBef>
            </a:pPr>
            <a:r>
              <a:rPr lang="en-US" b="true" sz="8400" u="none">
                <a:solidFill>
                  <a:srgbClr val="444444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21531" y="-1974938"/>
            <a:ext cx="4340625" cy="4340625"/>
          </a:xfrm>
          <a:custGeom>
            <a:avLst/>
            <a:gdLst/>
            <a:ahLst/>
            <a:cxnLst/>
            <a:rect r="r" b="b" t="t" l="l"/>
            <a:pathLst>
              <a:path h="4340625" w="4340625">
                <a:moveTo>
                  <a:pt x="0" y="0"/>
                </a:moveTo>
                <a:lnTo>
                  <a:pt x="4340624" y="0"/>
                </a:lnTo>
                <a:lnTo>
                  <a:pt x="4340624" y="4340625"/>
                </a:lnTo>
                <a:lnTo>
                  <a:pt x="0" y="434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70312" y="7630768"/>
            <a:ext cx="4340625" cy="4340625"/>
          </a:xfrm>
          <a:custGeom>
            <a:avLst/>
            <a:gdLst/>
            <a:ahLst/>
            <a:cxnLst/>
            <a:rect r="r" b="b" t="t" l="l"/>
            <a:pathLst>
              <a:path h="4340625" w="4340625">
                <a:moveTo>
                  <a:pt x="0" y="0"/>
                </a:moveTo>
                <a:lnTo>
                  <a:pt x="4340624" y="0"/>
                </a:lnTo>
                <a:lnTo>
                  <a:pt x="4340624" y="4340624"/>
                </a:lnTo>
                <a:lnTo>
                  <a:pt x="0" y="434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3141324" y="-1213321"/>
            <a:ext cx="5949411" cy="59793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3141324" y="-1213321"/>
            <a:ext cx="5949411" cy="59793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321531" y="7442864"/>
            <a:ext cx="5949411" cy="59793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DAGiq_7Zwz8</dc:identifier>
  <dcterms:modified xsi:type="dcterms:W3CDTF">2011-08-01T06:04:30Z</dcterms:modified>
  <cp:revision>1</cp:revision>
  <dc:title>Pink Purple White Animated Business Performance Report Presentation Template</dc:title>
</cp:coreProperties>
</file>